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notesMasterIdLst>
    <p:notesMasterId r:id="rId16"/>
  </p:notesMasterIdLst>
  <p:handoutMasterIdLst>
    <p:handoutMasterId r:id="rId17"/>
  </p:handoutMasterIdLst>
  <p:sldIdLst>
    <p:sldId id="429" r:id="rId2"/>
    <p:sldId id="411" r:id="rId3"/>
    <p:sldId id="415" r:id="rId4"/>
    <p:sldId id="427" r:id="rId5"/>
    <p:sldId id="408" r:id="rId6"/>
    <p:sldId id="398" r:id="rId7"/>
    <p:sldId id="417" r:id="rId8"/>
    <p:sldId id="418" r:id="rId9"/>
    <p:sldId id="419" r:id="rId10"/>
    <p:sldId id="428" r:id="rId11"/>
    <p:sldId id="421" r:id="rId12"/>
    <p:sldId id="423" r:id="rId13"/>
    <p:sldId id="425" r:id="rId14"/>
    <p:sldId id="424" r:id="rId15"/>
  </p:sldIdLst>
  <p:sldSz cx="9144000" cy="5143500" type="screen16x9"/>
  <p:notesSz cx="6799263" cy="99298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A5A"/>
    <a:srgbClr val="077E7B"/>
    <a:srgbClr val="7C4A89"/>
    <a:srgbClr val="586399"/>
    <a:srgbClr val="44294A"/>
    <a:srgbClr val="167373"/>
    <a:srgbClr val="0AB6B2"/>
    <a:srgbClr val="044442"/>
    <a:srgbClr val="16738C"/>
    <a:srgbClr val="AADB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778" autoAdjust="0"/>
    <p:restoredTop sz="94508" autoAdjust="0"/>
  </p:normalViewPr>
  <p:slideViewPr>
    <p:cSldViewPr>
      <p:cViewPr>
        <p:scale>
          <a:sx n="125" d="100"/>
          <a:sy n="125" d="100"/>
        </p:scale>
        <p:origin x="-1224" y="-4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66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94219524368457E-2"/>
          <c:y val="9.367400535742941E-3"/>
          <c:w val="0.77016778825680621"/>
          <c:h val="0.9732552864496537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rgbClr val="005D63"/>
              </a:solidFill>
            </c:spPr>
          </c:dPt>
          <c:dPt>
            <c:idx val="1"/>
            <c:bubble3D val="0"/>
            <c:explosion val="8"/>
            <c:spPr>
              <a:solidFill>
                <a:srgbClr val="DCF0F0"/>
              </a:solidFill>
            </c:spPr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Расходы</c:v>
                </c:pt>
                <c:pt idx="1">
                  <c:v>ЖКХ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1966.4</c:v>
                </c:pt>
                <c:pt idx="1">
                  <c:v>1091.7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94219524368457E-2"/>
          <c:y val="9.367400535742941E-3"/>
          <c:w val="0.77016778825680621"/>
          <c:h val="0.9732552864496537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rgbClr val="005D63"/>
              </a:solidFill>
            </c:spPr>
          </c:dPt>
          <c:dPt>
            <c:idx val="1"/>
            <c:bubble3D val="0"/>
            <c:explosion val="8"/>
            <c:spPr>
              <a:solidFill>
                <a:srgbClr val="DCF0F0"/>
              </a:solidFill>
            </c:spPr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Общ. Гос. вопрос
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298.7</c:v>
                </c:pt>
                <c:pt idx="1">
                  <c:v>1966.4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94219524368457E-2"/>
          <c:y val="9.367400535742941E-3"/>
          <c:w val="0.77016778825680621"/>
          <c:h val="0.9732552864496537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rgbClr val="005D63"/>
              </a:solidFill>
            </c:spPr>
          </c:dPt>
          <c:dPt>
            <c:idx val="1"/>
            <c:bubble3D val="0"/>
            <c:explosion val="8"/>
            <c:spPr>
              <a:solidFill>
                <a:srgbClr val="DCF0F0"/>
              </a:solidFill>
            </c:spPr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Общ. Гос. вопрос
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493.7</c:v>
                </c:pt>
                <c:pt idx="1">
                  <c:v>1966.4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94219524368457E-2"/>
          <c:y val="9.367400535742941E-3"/>
          <c:w val="0.77016778825680621"/>
          <c:h val="0.9732552864496537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rgbClr val="005D63"/>
              </a:solidFill>
            </c:spPr>
          </c:dPt>
          <c:dPt>
            <c:idx val="1"/>
            <c:bubble3D val="0"/>
            <c:explosion val="8"/>
            <c:spPr>
              <a:solidFill>
                <a:srgbClr val="DCF0F0"/>
              </a:solidFill>
            </c:spPr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Общ. Гос. вопрос
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61.9</c:v>
                </c:pt>
                <c:pt idx="1">
                  <c:v>1966.4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935" cy="496891"/>
          </a:xfrm>
          <a:prstGeom prst="rect">
            <a:avLst/>
          </a:prstGeom>
        </p:spPr>
        <p:txBody>
          <a:bodyPr vert="horz" lIns="92125" tIns="46062" rIns="92125" bIns="4606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726" y="0"/>
            <a:ext cx="2946934" cy="496891"/>
          </a:xfrm>
          <a:prstGeom prst="rect">
            <a:avLst/>
          </a:prstGeom>
        </p:spPr>
        <p:txBody>
          <a:bodyPr vert="horz" lIns="92125" tIns="46062" rIns="92125" bIns="46062" rtlCol="0"/>
          <a:lstStyle>
            <a:lvl1pPr algn="r">
              <a:defRPr sz="1200"/>
            </a:lvl1pPr>
          </a:lstStyle>
          <a:p>
            <a:fld id="{A775DC0D-F00A-4B4E-977A-7E2A0C58AF09}" type="datetimeFigureOut">
              <a:rPr lang="ru-RU" smtClean="0"/>
              <a:t>24.04.2025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1325"/>
            <a:ext cx="2946935" cy="496890"/>
          </a:xfrm>
          <a:prstGeom prst="rect">
            <a:avLst/>
          </a:prstGeom>
        </p:spPr>
        <p:txBody>
          <a:bodyPr vert="horz" lIns="92125" tIns="46062" rIns="92125" bIns="4606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726" y="9431325"/>
            <a:ext cx="2946934" cy="496890"/>
          </a:xfrm>
          <a:prstGeom prst="rect">
            <a:avLst/>
          </a:prstGeom>
        </p:spPr>
        <p:txBody>
          <a:bodyPr vert="horz" lIns="92125" tIns="46062" rIns="92125" bIns="46062" rtlCol="0" anchor="b"/>
          <a:lstStyle>
            <a:lvl1pPr algn="r">
              <a:defRPr sz="1200"/>
            </a:lvl1pPr>
          </a:lstStyle>
          <a:p>
            <a:fld id="{BE2A4D3F-8168-4D12-AB7E-869FD85E2AD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75432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935" cy="496891"/>
          </a:xfrm>
          <a:prstGeom prst="rect">
            <a:avLst/>
          </a:prstGeom>
        </p:spPr>
        <p:txBody>
          <a:bodyPr vert="horz" lIns="92116" tIns="46058" rIns="92116" bIns="4605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726" y="1"/>
            <a:ext cx="2946934" cy="496891"/>
          </a:xfrm>
          <a:prstGeom prst="rect">
            <a:avLst/>
          </a:prstGeom>
        </p:spPr>
        <p:txBody>
          <a:bodyPr vert="horz" lIns="92116" tIns="46058" rIns="92116" bIns="4605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D0437C4-A86C-4CB3-8D54-552F6C2BB2E2}" type="datetimeFigureOut">
              <a:rPr lang="ru-RU"/>
              <a:pPr>
                <a:defRPr/>
              </a:pPr>
              <a:t>24.04.2025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16" tIns="46058" rIns="92116" bIns="46058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46" y="4716462"/>
            <a:ext cx="5440372" cy="4468815"/>
          </a:xfrm>
          <a:prstGeom prst="rect">
            <a:avLst/>
          </a:prstGeom>
        </p:spPr>
        <p:txBody>
          <a:bodyPr vert="horz" lIns="92116" tIns="46058" rIns="92116" bIns="4605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1325"/>
            <a:ext cx="2946935" cy="496890"/>
          </a:xfrm>
          <a:prstGeom prst="rect">
            <a:avLst/>
          </a:prstGeom>
        </p:spPr>
        <p:txBody>
          <a:bodyPr vert="horz" lIns="92116" tIns="46058" rIns="92116" bIns="4605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726" y="9431325"/>
            <a:ext cx="2946934" cy="496890"/>
          </a:xfrm>
          <a:prstGeom prst="rect">
            <a:avLst/>
          </a:prstGeom>
        </p:spPr>
        <p:txBody>
          <a:bodyPr vert="horz" lIns="92116" tIns="46058" rIns="92116" bIns="4605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202AAEE-FCB0-4233-9E17-1FB3F17009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14106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8E687-6B80-4EC8-B7AF-7CBDB64BCA8F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54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539CFF-10D4-47E9-9B81-C1DF9EA8C334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C2D5CA-DBF4-4FAE-83D1-3629217261E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52E9BA-47CE-48FB-B5E6-7034A5A0015A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F14F2F-94BE-4350-9DE3-5AE4E8F5B83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E758F1-2110-42AB-B971-DE44B6F59FBD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9FF15A-7A42-4A9B-80A0-68A7F4E508F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97AEE9-26E1-4188-A455-6F14F3BD819D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578566-F4A1-4C27-9FE3-5BFDE31B163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0EECA2-BEAD-4A20-8296-C3C3E649A963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C9FED2-F735-41AB-A819-9EF1742A0AB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DAB27F-123E-4146-8066-EA6187A0B56D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C9D09-7CC2-4AFB-A7FF-843BF7619F9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2529CC-847F-4074-B64F-7165F1DF4F9C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AA376A-61D6-4C5D-A41D-6486943C615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DB556A-C3E3-4537-A62B-A516497BEE19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990317-C8D2-499E-A7D9-B1F77A1B11B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37ED33-68F6-4EDB-8A18-94432C20F4C9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2F8C0-7BA8-43AF-800E-93EFB185DBC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CD6300-ABF6-41F7-9CA8-45A9B05D87EB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DFB75B-AA51-447D-A308-D19312EBEAC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E173E7-172F-48F2-AF38-BE2387340233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F421C4-1BA1-447F-9A12-9F2D8E6E32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ECE96BB-33DF-4A02-B50D-127E3CC2A420}" type="datetime1">
              <a:rPr lang="ru-RU" smtClean="0"/>
              <a:t>24.04.2025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A2A2409-318C-4416-859A-C28DBFFD64F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/>
          <p:cNvSpPr/>
          <p:nvPr/>
        </p:nvSpPr>
        <p:spPr>
          <a:xfrm>
            <a:off x="0" y="2405050"/>
            <a:ext cx="3059832" cy="2738450"/>
          </a:xfrm>
          <a:prstGeom prst="rtTriangle">
            <a:avLst/>
          </a:prstGeom>
          <a:solidFill>
            <a:srgbClr val="A1D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0" y="2823002"/>
            <a:ext cx="2590981" cy="2320498"/>
          </a:xfrm>
          <a:prstGeom prst="rtTriangle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>
            <a:off x="1" y="3291830"/>
            <a:ext cx="2195736" cy="1857752"/>
          </a:xfrm>
          <a:prstGeom prst="rtTriangle">
            <a:avLst/>
          </a:prstGeom>
          <a:solidFill>
            <a:srgbClr val="F1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3" y="83408"/>
            <a:ext cx="398587" cy="418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8581" y="83408"/>
            <a:ext cx="325213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167373"/>
                </a:solidFill>
                <a:cs typeface="Arial" pitchFamily="34" charset="0"/>
              </a:rPr>
              <a:t>Администрация муниципального образования </a:t>
            </a:r>
            <a:r>
              <a:rPr lang="ru-RU" sz="1000" b="1" dirty="0">
                <a:solidFill>
                  <a:srgbClr val="167373"/>
                </a:solidFill>
                <a:cs typeface="Arial" pitchFamily="34" charset="0"/>
              </a:rPr>
              <a:t>"Городской округ "Город Нарьян-Мар"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80" y="684000"/>
            <a:ext cx="2635200" cy="15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ый треугольник 13"/>
          <p:cNvSpPr/>
          <p:nvPr/>
        </p:nvSpPr>
        <p:spPr>
          <a:xfrm rot="10800000">
            <a:off x="6090964" y="6082"/>
            <a:ext cx="3059832" cy="2738450"/>
          </a:xfrm>
          <a:prstGeom prst="rtTriangle">
            <a:avLst/>
          </a:prstGeom>
          <a:solidFill>
            <a:srgbClr val="A1D8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ый треугольник 14"/>
          <p:cNvSpPr/>
          <p:nvPr/>
        </p:nvSpPr>
        <p:spPr>
          <a:xfrm rot="10800000">
            <a:off x="6090964" y="424034"/>
            <a:ext cx="2590981" cy="2320498"/>
          </a:xfrm>
          <a:prstGeom prst="rtTriangle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ый треугольник 15"/>
          <p:cNvSpPr/>
          <p:nvPr/>
        </p:nvSpPr>
        <p:spPr>
          <a:xfrm rot="10800000">
            <a:off x="6090965" y="892862"/>
            <a:ext cx="2195736" cy="1857752"/>
          </a:xfrm>
          <a:prstGeom prst="rtTriangle">
            <a:avLst/>
          </a:prstGeom>
          <a:solidFill>
            <a:srgbClr val="F1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 descr="https://www.adm-nmar.ru/upload/resize_cache/iblock/0aa/z9edyr6u1yt9ezzpo2yufhmfr8h9o6mv/773_430_28131593fb84486e66f8caa38cc919c9e/_1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" r="-1"/>
          <a:stretch/>
        </p:blipFill>
        <p:spPr bwMode="auto">
          <a:xfrm>
            <a:off x="3283200" y="684000"/>
            <a:ext cx="2637911" cy="151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097869" y="2322334"/>
            <a:ext cx="75071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Отчет об </a:t>
            </a:r>
            <a:r>
              <a:rPr lang="ru-RU" sz="28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исполнении бюджета муниципального образования "Городской округ </a:t>
            </a:r>
            <a:r>
              <a:rPr lang="ru-RU" sz="28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"</a:t>
            </a:r>
            <a:r>
              <a:rPr lang="ru-RU" sz="28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Город Нарьян-Мар" </a:t>
            </a:r>
            <a:endParaRPr lang="ru-RU" sz="2800" b="1" dirty="0" smtClean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ru-RU" sz="28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2024</a:t>
            </a:r>
            <a:r>
              <a:rPr lang="ru-RU" sz="28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год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000" y="684000"/>
            <a:ext cx="2637911" cy="1510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536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63611" y="4900136"/>
            <a:ext cx="449218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286" y="0"/>
            <a:ext cx="27328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Благоустройство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40" y="3230880"/>
            <a:ext cx="6209898" cy="106952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5000" sy="5000" algn="t" rotWithShape="0">
              <a:prstClr val="black"/>
            </a:outerShdw>
          </a:effectLst>
        </p:spPr>
        <p:txBody>
          <a:bodyPr wrap="square">
            <a:spAutoFit/>
          </a:bodyPr>
          <a:lstStyle/>
          <a:p>
            <a:pPr indent="180000">
              <a:spcBef>
                <a:spcPts val="300"/>
              </a:spcBef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   Организация освещения улиц – </a:t>
            </a:r>
            <a:r>
              <a:rPr lang="ru-RU" sz="1400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9,1 млн ₽</a:t>
            </a:r>
          </a:p>
          <a:p>
            <a:pPr indent="180000">
              <a:spcBef>
                <a:spcPts val="300"/>
              </a:spcBef>
              <a:buFont typeface="Wingdings" pitchFamily="2" charset="2"/>
              <a:buChar char="ü"/>
              <a:defRPr/>
            </a:pPr>
            <a:r>
              <a:rPr lang="ru-RU" sz="1400" b="1" dirty="0" smtClean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1400" dirty="0" smtClean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Уборка территории – </a:t>
            </a:r>
            <a:r>
              <a:rPr lang="ru-RU" sz="1400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12,4 млн ₽ </a:t>
            </a:r>
          </a:p>
          <a:p>
            <a:pPr indent="180000">
              <a:spcBef>
                <a:spcPts val="300"/>
              </a:spcBef>
              <a:buFont typeface="Wingdings" pitchFamily="2" charset="2"/>
              <a:buChar char="ü"/>
              <a:defRPr/>
            </a:pPr>
            <a:r>
              <a:rPr lang="ru-RU" sz="1400" b="1" dirty="0" smtClean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1400" dirty="0" smtClean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Организация мероприятий – </a:t>
            </a:r>
            <a:r>
              <a:rPr lang="ru-RU" sz="1400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2,0 млн ₽</a:t>
            </a:r>
          </a:p>
          <a:p>
            <a:pPr indent="180000">
              <a:spcBef>
                <a:spcPts val="300"/>
              </a:spcBef>
              <a:buFont typeface="Wingdings" pitchFamily="2" charset="2"/>
              <a:buChar char="ü"/>
              <a:defRPr/>
            </a:pPr>
            <a:r>
              <a:rPr lang="ru-RU" sz="1400" b="1" dirty="0" smtClean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1400" dirty="0" smtClean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Организация благоустройства и озеленения – </a:t>
            </a:r>
            <a:r>
              <a:rPr lang="ru-RU" sz="1400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6,0 млн ₽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555526"/>
            <a:ext cx="1800200" cy="792088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 </a:t>
            </a:r>
            <a:r>
              <a:rPr lang="ru-RU" b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271,1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млн ₽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021687"/>
              </p:ext>
            </p:extLst>
          </p:nvPr>
        </p:nvGraphicFramePr>
        <p:xfrm>
          <a:off x="35456" y="1674232"/>
          <a:ext cx="6480474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474"/>
              </a:tblGrid>
              <a:tr h="2218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2000" b="0" u="sng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Местные инициативы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500" b="1" u="none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Ремонт дворового проезда ул. Ленина</a:t>
                      </a:r>
                      <a:r>
                        <a:rPr lang="ru-RU" sz="1500" b="1" u="none" baseline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 д. 5 </a:t>
                      </a:r>
                      <a:endParaRPr lang="ru-RU" sz="1500" b="1" u="none" dirty="0" smtClean="0">
                        <a:solidFill>
                          <a:srgbClr val="055A5A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500" b="1" u="none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Детская площадка пр. Торговый д.21 корп. 1,2,3              </a:t>
                      </a:r>
                      <a:r>
                        <a:rPr lang="ru-RU" sz="1500" b="1" u="sng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5,6 млн 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500" b="1" u="none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Дворовая территории ул. Первомайской д.34 (3 этап)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5508104" y="1962264"/>
            <a:ext cx="0" cy="1152128"/>
          </a:xfrm>
          <a:prstGeom prst="line">
            <a:avLst/>
          </a:prstGeom>
          <a:ln w="28575">
            <a:solidFill>
              <a:srgbClr val="055A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5496" y="4363239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16738C"/>
                </a:solidFill>
              </a:rPr>
              <a:t>Приобретение и установка элементов благоустройства для праздничного </a:t>
            </a:r>
            <a:r>
              <a:rPr lang="ru-RU" sz="1600" b="1" dirty="0" smtClean="0">
                <a:solidFill>
                  <a:srgbClr val="16738C"/>
                </a:solidFill>
              </a:rPr>
              <a:t>оформления –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65,2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  <a:endParaRPr lang="ru-RU" sz="1600" b="1" u="sng" dirty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s://www.adm-nmar.ru/upload/iblock/b76/95gnnscu26e1pq3biba2oadf4xo8gxce/_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235" y="3343954"/>
            <a:ext cx="2407594" cy="160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4452"/>
            <a:ext cx="2389796" cy="1329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120" y="344452"/>
            <a:ext cx="1994229" cy="1329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095"/>
          <a:stretch/>
        </p:blipFill>
        <p:spPr bwMode="auto">
          <a:xfrm>
            <a:off x="6709381" y="1750223"/>
            <a:ext cx="2390400" cy="148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1"/>
          <a:stretch/>
        </p:blipFill>
        <p:spPr bwMode="auto">
          <a:xfrm>
            <a:off x="6709381" y="344452"/>
            <a:ext cx="2390400" cy="1329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78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860478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2034009"/>
            <a:ext cx="6689304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700"/>
              </a:spcBef>
              <a:buFont typeface="Wingdings" pitchFamily="2" charset="2"/>
              <a:buChar char="ü"/>
            </a:pP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Реконструкция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дороги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по ул. Заводская </a:t>
            </a: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55,7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млн ₽</a:t>
            </a:r>
          </a:p>
          <a:p>
            <a:pPr marL="285750" indent="-285750" algn="just">
              <a:spcBef>
                <a:spcPts val="700"/>
              </a:spcBef>
              <a:buFont typeface="Wingdings" pitchFamily="2" charset="2"/>
              <a:buChar char="ü"/>
            </a:pP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 Ремонт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дорог по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ул. Авиаторов, ул.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Хатанзейского </a:t>
            </a: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60,4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млн ₽</a:t>
            </a:r>
          </a:p>
          <a:p>
            <a:pPr marL="285750" indent="-285750" algn="just">
              <a:spcBef>
                <a:spcPts val="700"/>
              </a:spcBef>
              <a:buFont typeface="Wingdings" pitchFamily="2" charset="2"/>
              <a:buChar char="ü"/>
            </a:pP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Организация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пассажирских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перевозок </a:t>
            </a:r>
            <a:r>
              <a:rPr lang="ru-RU" sz="1600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60,1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</a:p>
          <a:p>
            <a:pPr marL="285750" lvl="0" indent="-285750" algn="just">
              <a:spcBef>
                <a:spcPts val="700"/>
              </a:spcBef>
              <a:buFont typeface="Wingdings" pitchFamily="2" charset="2"/>
              <a:buChar char="ü"/>
            </a:pP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Приобретение и установка отапливаемых павильонов на автобусных остановках (4 шт.) </a:t>
            </a: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16,0 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</a:p>
          <a:p>
            <a:pPr marL="285750" lvl="0" indent="-285750" algn="just">
              <a:spcBef>
                <a:spcPts val="700"/>
              </a:spcBef>
              <a:buFont typeface="Wingdings" pitchFamily="2" charset="2"/>
              <a:buChar char="ü"/>
            </a:pP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Приобретение и установка проекционных пешеходных переходов </a:t>
            </a: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7,2 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</a:p>
          <a:p>
            <a:pPr marL="285750" indent="-285750" algn="just">
              <a:spcBef>
                <a:spcPts val="700"/>
              </a:spcBef>
              <a:buFont typeface="Wingdings" pitchFamily="2" charset="2"/>
              <a:buChar char="ü"/>
            </a:pP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Расходы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деятельность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МКУ "Чистый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город" </a:t>
            </a:r>
            <a:r>
              <a:rPr lang="ru-RU" sz="1600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205,1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</a:p>
          <a:p>
            <a:pPr marL="285750" indent="-285750" algn="just">
              <a:spcBef>
                <a:spcPts val="700"/>
              </a:spcBef>
              <a:buFont typeface="Wingdings" pitchFamily="2" charset="2"/>
              <a:buChar char="ü"/>
            </a:pP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Приобретение техники МКУ "Чистого город" –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34,6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  <a:endParaRPr lang="ru-RU" sz="1600" b="1" u="sng" dirty="0">
              <a:solidFill>
                <a:srgbClr val="16738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699542"/>
            <a:ext cx="1800200" cy="792088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 </a:t>
            </a:r>
            <a:r>
              <a:rPr lang="ru-RU" b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487,1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млн 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86815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НАЦИОНАЛЬНАЯ ЭКОНОМИКА </a:t>
            </a: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(Транспорт и </a:t>
            </a:r>
            <a:r>
              <a:rPr lang="ru-RU" sz="1600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дорожное хозяйство)</a:t>
            </a:r>
            <a:endParaRPr lang="ru-RU" sz="1600" dirty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https://www.adm-nmar.ru/upload/resize_cache/iblock/c23/yl9x38lquksit5rxl3zxe45yc3hteh3w/773_430_28131593fb84486e66f8caa38cc919c9e/ADM_0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447" y="620019"/>
            <a:ext cx="2297427" cy="12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adm-nmar.ru/upload/resize_cache/iblock/51b/0kuyf4acj42j2sn50knqftwuvhh0aikm/773_430_28131593fb84486e66f8caa38cc919c9e/Diana-f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800" y="620018"/>
            <a:ext cx="2297429" cy="12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800" y="2005200"/>
            <a:ext cx="2297427" cy="127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800" y="3391200"/>
            <a:ext cx="2297427" cy="127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20019"/>
            <a:ext cx="2016224" cy="127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477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483518"/>
            <a:ext cx="6588223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cap="all" dirty="0">
                <a:solidFill>
                  <a:srgbClr val="0A6E6E"/>
                </a:solidFill>
                <a:latin typeface="Arial" pitchFamily="34" charset="0"/>
                <a:cs typeface="Arial" pitchFamily="34" charset="0"/>
              </a:rPr>
              <a:t>Развитие институтов гражданского </a:t>
            </a:r>
            <a:r>
              <a:rPr lang="ru-RU" sz="1700" b="1" cap="all" dirty="0" smtClean="0">
                <a:solidFill>
                  <a:srgbClr val="0A6E6E"/>
                </a:solidFill>
                <a:latin typeface="Arial" pitchFamily="34" charset="0"/>
                <a:cs typeface="Arial" pitchFamily="34" charset="0"/>
              </a:rPr>
              <a:t>общества</a:t>
            </a:r>
            <a:endParaRPr lang="ru-RU" sz="1700" b="1" dirty="0">
              <a:solidFill>
                <a:srgbClr val="0A6E6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912298"/>
              </p:ext>
            </p:extLst>
          </p:nvPr>
        </p:nvGraphicFramePr>
        <p:xfrm>
          <a:off x="67070" y="1635646"/>
          <a:ext cx="6161113" cy="330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11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l"/>
                      <a:r>
                        <a:rPr lang="ru-RU" sz="1500" b="1" dirty="0" smtClean="0">
                          <a:solidFill>
                            <a:srgbClr val="16786E"/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муниципальной системы поддержки некоммерческих организаций и общественных объединений граждан</a:t>
                      </a:r>
                    </a:p>
                    <a:p>
                      <a:pPr marL="285750" indent="-285750" algn="just">
                        <a:spcBef>
                          <a:spcPts val="300"/>
                        </a:spcBef>
                        <a:buFont typeface="Wingdings" pitchFamily="2" charset="2"/>
                        <a:buChar char="ü"/>
                      </a:pPr>
                      <a:r>
                        <a:rPr lang="ru-RU" sz="1100" b="1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Гранты на организацию деятельности социально ориентированных НКО</a:t>
                      </a:r>
                    </a:p>
                    <a:p>
                      <a:pPr marL="285750" indent="-285750" algn="just">
                        <a:spcBef>
                          <a:spcPts val="300"/>
                        </a:spcBef>
                        <a:buFont typeface="Wingdings" pitchFamily="2" charset="2"/>
                        <a:buChar char="ü"/>
                      </a:pPr>
                      <a:r>
                        <a:rPr lang="ru-RU" sz="1100" b="1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Гранты на реализацию социально значимых проектов социально ориентированных НКО</a:t>
                      </a:r>
                    </a:p>
                  </a:txBody>
                  <a:tcPr marT="34290" marB="3429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r"/>
                      <a:r>
                        <a:rPr lang="en-US" sz="1600" b="1" u="none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0,8 </a:t>
                      </a:r>
                      <a:r>
                        <a:rPr lang="ru-RU" sz="1600" b="1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млн ₽</a:t>
                      </a:r>
                      <a:endParaRPr lang="ru-RU" sz="1600" b="1" u="none" dirty="0" smtClean="0">
                        <a:solidFill>
                          <a:srgbClr val="055A5A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l"/>
                      <a:r>
                        <a:rPr lang="ru-RU" sz="1500" b="1" dirty="0" smtClean="0">
                          <a:solidFill>
                            <a:srgbClr val="16786E"/>
                          </a:solidFill>
                          <a:latin typeface="Arial" pitchFamily="34" charset="0"/>
                          <a:cs typeface="Arial" pitchFamily="34" charset="0"/>
                        </a:rPr>
                        <a:t>Совершенствование системы территориального общественного самоуправления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buFont typeface="Wingdings" pitchFamily="2" charset="2"/>
                        <a:buChar char="ü"/>
                      </a:pPr>
                      <a:r>
                        <a:rPr lang="ru-RU" sz="1100" b="1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Финансовая поддержка ТОС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buFont typeface="Wingdings" pitchFamily="2" charset="2"/>
                        <a:buChar char="ü"/>
                      </a:pPr>
                      <a:r>
                        <a:rPr lang="ru-RU" sz="1100" b="1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Гранты на организацию деятельности ТОС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buFont typeface="Wingdings" pitchFamily="2" charset="2"/>
                        <a:buChar char="ü"/>
                      </a:pPr>
                      <a:r>
                        <a:rPr lang="ru-RU" sz="1100" b="1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Гранты на реализацию социально значимых проектов ТОС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buFont typeface="Wingdings" pitchFamily="2" charset="2"/>
                        <a:buChar char="ü"/>
                      </a:pPr>
                      <a:r>
                        <a:rPr lang="ru-RU" sz="1100" b="1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"Лучшее ТОС города Нарьян-Мара" </a:t>
                      </a:r>
                    </a:p>
                  </a:txBody>
                  <a:tcPr marT="34290" marB="3429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2,2 </a:t>
                      </a:r>
                      <a:r>
                        <a:rPr lang="ru-RU" sz="1600" b="1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млн ₽</a:t>
                      </a:r>
                      <a:endParaRPr lang="ru-RU" sz="1600" b="1" u="none" dirty="0" smtClean="0">
                        <a:solidFill>
                          <a:srgbClr val="055A5A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4869656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7504" y="843558"/>
            <a:ext cx="1800200" cy="792088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</a:t>
            </a:r>
            <a:r>
              <a:rPr lang="en-US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</a:t>
            </a:r>
            <a:endParaRPr lang="en-US" b="1" u="sng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3,0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млн 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230"/>
            <a:ext cx="6460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ОБЩЕГОСУДАРСТВЕННЫЕ ВОПРОСЫ</a:t>
            </a:r>
          </a:p>
        </p:txBody>
      </p:sp>
      <p:pic>
        <p:nvPicPr>
          <p:cNvPr id="9218" name="Picture 2" descr="https://www.adm-nmar.ru/upload/iblock/4d8/9estevkt028708je3vuvmua3br54h27w/wqldGGrmQ8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197" y="267494"/>
            <a:ext cx="2363417" cy="162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www.adm-nmar.ru/upload/iblock/918/ph9nwy7wfn74y4ah156bpl8w6t8d0qym/Px2EXyX4V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43558"/>
            <a:ext cx="1067155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www.adm-nmar.ru/upload/resize_cache/iblock/ace/lqesgl1iop4pcrsvlnu1jvbjbk1n0nst/773_430_28131593fb84486e66f8caa38cc919c9e/N7qm8pbLXwU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9"/>
          <a:stretch/>
        </p:blipFill>
        <p:spPr bwMode="auto">
          <a:xfrm>
            <a:off x="6646195" y="3431021"/>
            <a:ext cx="2354655" cy="145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www.adm-nmar.ru/upload/iblock/828/rpj9s9fchyo1kr4ri155z9lh00xxdbqn/Diana-foto_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835" y="837460"/>
            <a:ext cx="1198026" cy="79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www.adm-nmar.ru/upload/resize_cache/iblock/e94/hjcvnfbtssw4by3wp2v3jv9ezh9meiqr/773_430_28131593fb84486e66f8caa38cc919c9e/WuIo_ft1AVk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9"/>
          <a:stretch/>
        </p:blipFill>
        <p:spPr bwMode="auto">
          <a:xfrm>
            <a:off x="3635896" y="843558"/>
            <a:ext cx="1245224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s://www.adm-nmar.ru/upload/resize_cache/iblock/fba/8i54d01er50vjs2l0ci73g5ii84lr93a/773_430_28131593fb84486e66f8caa38cc919c9e/ADM_683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196" y="1995686"/>
            <a:ext cx="2354655" cy="1309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23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863279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2143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НАЦИОНАЛЬНАЯ ЭКОНОМИКА</a:t>
            </a:r>
            <a:r>
              <a:rPr lang="ru-RU" sz="20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(Другие вопросы в области национальной экономики)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815" y="400110"/>
            <a:ext cx="4680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solidFill>
                  <a:srgbClr val="0A6E6E"/>
                </a:solidFill>
                <a:latin typeface="Arial" pitchFamily="34" charset="0"/>
                <a:cs typeface="Arial" pitchFamily="34" charset="0"/>
              </a:rPr>
              <a:t>Развитие </a:t>
            </a:r>
            <a:r>
              <a:rPr lang="ru-RU" sz="1600" b="1" cap="all" dirty="0" smtClean="0">
                <a:solidFill>
                  <a:srgbClr val="0A6E6E"/>
                </a:solidFill>
                <a:latin typeface="Arial" pitchFamily="34" charset="0"/>
                <a:cs typeface="Arial" pitchFamily="34" charset="0"/>
              </a:rPr>
              <a:t>предпринимательства</a:t>
            </a:r>
            <a:endParaRPr lang="ru-RU" sz="1600" b="1" cap="all" dirty="0">
              <a:solidFill>
                <a:srgbClr val="0A6E6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743981"/>
            <a:ext cx="1800200" cy="792088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 </a:t>
            </a:r>
            <a:r>
              <a:rPr lang="ru-RU" b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</a:t>
            </a:r>
            <a:endParaRPr lang="en-US" b="1" u="sng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5,3 млн ₽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694294"/>
            <a:ext cx="5904656" cy="267765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sx="5000" sy="5000" algn="t" rotWithShape="0">
              <a:prstClr val="black"/>
            </a:outerShdw>
          </a:effectLst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3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Гранты начинающим </a:t>
            </a:r>
            <a:r>
              <a:rPr lang="ru-RU" sz="13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субъектам малого и среднего предпринимательства </a:t>
            </a:r>
            <a:r>
              <a:rPr lang="ru-RU" sz="13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300" b="1" u="sng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 sz="1300" b="1" u="sng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000</a:t>
            </a:r>
            <a:r>
              <a:rPr lang="ru-RU" sz="1300" b="1" u="sng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,0 тыс. ₽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3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Гранты на расширение и развитие бизнеса  </a:t>
            </a:r>
            <a:r>
              <a:rPr lang="ru-RU" sz="1300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300" b="1" u="sng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2 000,0 тыс. </a:t>
            </a:r>
            <a:r>
              <a:rPr lang="ru-RU" sz="1300" b="1" u="sng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₽</a:t>
            </a:r>
          </a:p>
          <a:p>
            <a:pPr marL="285750" lvl="0" indent="-285750" algn="just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3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Субсидия на возмещение части затрат на приобретение и доставку имущества – </a:t>
            </a:r>
            <a:r>
              <a:rPr lang="ru-RU" sz="1300" b="1" u="sng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 sz="1300" b="1" u="sng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255,3</a:t>
            </a:r>
            <a:r>
              <a:rPr lang="ru-RU" sz="1300" b="1" u="sng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 тыс. ₽ </a:t>
            </a:r>
            <a:endParaRPr lang="ru-RU" sz="1300" b="1" u="sng" dirty="0" smtClean="0">
              <a:solidFill>
                <a:srgbClr val="167373"/>
              </a:solidFill>
              <a:latin typeface="Arial" pitchFamily="34" charset="0"/>
              <a:cs typeface="Arial" pitchFamily="34" charset="0"/>
            </a:endParaRPr>
          </a:p>
          <a:p>
            <a:pPr marL="285750" lvl="0" indent="-285750" algn="just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300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Субсидия на возмещение части затрат на аренду нежилых зданий и помещений  - </a:t>
            </a:r>
            <a:r>
              <a:rPr lang="en-US" sz="1300" b="1" u="sng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586,0</a:t>
            </a:r>
            <a:r>
              <a:rPr lang="ru-RU" sz="1300" b="1" u="sng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 тыс. ₽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3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Субсидия на </a:t>
            </a:r>
            <a:r>
              <a:rPr lang="ru-RU" sz="13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возмещение части затрат на приобретение и доставку расходных материалов  </a:t>
            </a:r>
            <a:r>
              <a:rPr lang="ru-RU" sz="13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1300" b="1" u="sng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sz="1300" b="1" u="sng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 тыс. ₽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3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  Субсидия </a:t>
            </a:r>
            <a:r>
              <a:rPr lang="ru-RU" sz="13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на возмещение части затрат за подготовку, переподготовку и повышение квалификации кадров – </a:t>
            </a:r>
            <a:r>
              <a:rPr lang="en-US" sz="1300" b="1" u="sng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289,0</a:t>
            </a:r>
            <a:r>
              <a:rPr lang="ru-RU" sz="1300" b="1" u="sng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 тыс. ₽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1990" y="4515966"/>
            <a:ext cx="5010130" cy="440683"/>
          </a:xfrm>
          <a:prstGeom prst="roundRect">
            <a:avLst/>
          </a:prstGeom>
          <a:noFill/>
          <a:ln>
            <a:solidFill>
              <a:srgbClr val="1673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Конкурс </a:t>
            </a:r>
            <a:r>
              <a:rPr lang="ru-RU" sz="1600" b="1" dirty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b="1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"</a:t>
            </a:r>
            <a:r>
              <a:rPr lang="ru-RU" sz="1600" b="1" dirty="0" smtClean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Лучшее </a:t>
            </a:r>
            <a:r>
              <a:rPr lang="ru-RU" sz="1600" b="1" dirty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новогоднее </a:t>
            </a:r>
            <a:r>
              <a:rPr lang="ru-RU" sz="1600" b="1" dirty="0" smtClean="0">
                <a:solidFill>
                  <a:srgbClr val="16786E"/>
                </a:solidFill>
                <a:latin typeface="Arial" pitchFamily="34" charset="0"/>
                <a:cs typeface="Arial" pitchFamily="34" charset="0"/>
              </a:rPr>
              <a:t>оформление</a:t>
            </a:r>
            <a:r>
              <a:rPr lang="ru-RU" sz="1600" b="1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"</a:t>
            </a:r>
            <a:endParaRPr lang="ru-RU" sz="1600" b="1" u="sng" dirty="0">
              <a:solidFill>
                <a:srgbClr val="16738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067694"/>
            <a:ext cx="2457277" cy="136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710646"/>
            <a:ext cx="2457277" cy="136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199" y="770014"/>
            <a:ext cx="1366916" cy="76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196" y="770014"/>
            <a:ext cx="1377118" cy="76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70581"/>
            <a:ext cx="2457277" cy="135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 descr="https://www.adm-nmar.ru/upload/iblock/54b/72oiagkl3u7l2rql8iw31pcw43264o08/ADM_0194_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523" y="770014"/>
            <a:ext cx="1218669" cy="766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97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650" y="16662"/>
            <a:ext cx="61175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b="1" u="sng" cap="all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СОЦИАЛЬНАЯ ПОЛИТИКА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985076"/>
              </p:ext>
            </p:extLst>
          </p:nvPr>
        </p:nvGraphicFramePr>
        <p:xfrm>
          <a:off x="374056" y="1491630"/>
          <a:ext cx="6095643" cy="669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56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dirty="0" smtClean="0">
                          <a:solidFill>
                            <a:srgbClr val="167373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жильем молодых семей (7 семей) – </a:t>
                      </a:r>
                      <a:r>
                        <a:rPr lang="ru-RU" sz="1600" b="1" u="sng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11,9 млн ₽</a:t>
                      </a:r>
                    </a:p>
                  </a:txBody>
                  <a:tcPr marT="34290" marB="3429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74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dirty="0" smtClean="0">
                          <a:solidFill>
                            <a:srgbClr val="167373"/>
                          </a:solidFill>
                          <a:latin typeface="Arial" pitchFamily="34" charset="0"/>
                          <a:cs typeface="Arial" pitchFamily="34" charset="0"/>
                        </a:rPr>
                        <a:t>Поддержка отдельных категорий граждан - </a:t>
                      </a:r>
                      <a:r>
                        <a:rPr lang="ru-RU" sz="1600" b="1" u="sng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49,8 млн ₽</a:t>
                      </a:r>
                    </a:p>
                  </a:txBody>
                  <a:tcPr marT="34290" marB="3429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485375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11516" y="2210980"/>
            <a:ext cx="6620724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Выплата </a:t>
            </a:r>
            <a:r>
              <a:rPr lang="ru-RU" sz="14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отдельным категориям граждан, принимавших участие в </a:t>
            </a:r>
            <a:r>
              <a:rPr lang="ru-RU" sz="14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СВО</a:t>
            </a:r>
          </a:p>
          <a:p>
            <a:pPr marL="285750" lvl="0" indent="-28575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14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Почетная грамота МО "Городской округ "Город Нарьян-Мар" </a:t>
            </a:r>
            <a:endParaRPr lang="ru-RU" sz="1400" dirty="0" smtClean="0">
              <a:solidFill>
                <a:srgbClr val="16738C"/>
              </a:solidFill>
              <a:latin typeface="Arial" pitchFamily="34" charset="0"/>
              <a:cs typeface="Arial" pitchFamily="34" charset="0"/>
            </a:endParaRPr>
          </a:p>
          <a:p>
            <a:pPr marL="285750" lvl="0" indent="-28575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14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Звание "Ветеран города Нарьян-Мар"</a:t>
            </a:r>
          </a:p>
          <a:p>
            <a:pPr marL="285750" lvl="0" indent="-28575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14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Звание "Почетный гражданин города Нарьян-Мара"</a:t>
            </a:r>
          </a:p>
          <a:p>
            <a:pPr marL="285750" lvl="0" indent="-28575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14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Знак отличия "За заслуги перед городом Нарьян-Маром"</a:t>
            </a:r>
          </a:p>
          <a:p>
            <a:pPr marL="285750" lvl="0" indent="-28575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14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Подписка на газету "Няръяна вындер</a:t>
            </a:r>
            <a:r>
              <a:rPr lang="ru-RU" sz="14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"</a:t>
            </a:r>
          </a:p>
          <a:p>
            <a:pPr marL="285750" indent="-28575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Меры поддержки </a:t>
            </a:r>
            <a:r>
              <a:rPr lang="ru-RU" sz="14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в связи с проведением </a:t>
            </a:r>
            <a:r>
              <a:rPr lang="ru-RU" sz="14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СВО</a:t>
            </a:r>
          </a:p>
          <a:p>
            <a:pPr marL="285750" indent="-28575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Единовременная выплата лицам, уволенным в запас </a:t>
            </a:r>
          </a:p>
          <a:p>
            <a:pPr>
              <a:spcBef>
                <a:spcPts val="300"/>
              </a:spcBef>
            </a:pPr>
            <a:r>
              <a:rPr lang="ru-RU" sz="14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      после прохождения службы в ВС РФ </a:t>
            </a:r>
          </a:p>
          <a:p>
            <a:pPr marL="285750" indent="-28575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14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Единовременная материальная помощь</a:t>
            </a:r>
            <a:endParaRPr lang="ru-RU" sz="1400" dirty="0" smtClean="0">
              <a:solidFill>
                <a:srgbClr val="16738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Выплата </a:t>
            </a:r>
            <a:r>
              <a:rPr lang="ru-RU" sz="14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пенсий за выслугу </a:t>
            </a:r>
            <a:r>
              <a:rPr lang="ru-RU" sz="14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лет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555526"/>
            <a:ext cx="1800200" cy="792088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 </a:t>
            </a:r>
            <a:r>
              <a:rPr lang="ru-RU" b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</a:t>
            </a:r>
            <a:endParaRPr lang="en-US" b="1" u="sng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62,0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млн ₽</a:t>
            </a:r>
          </a:p>
        </p:txBody>
      </p:sp>
    </p:spTree>
    <p:extLst>
      <p:ext uri="{BB962C8B-B14F-4D97-AF65-F5344CB8AC3E}">
        <p14:creationId xmlns:p14="http://schemas.microsoft.com/office/powerpoint/2010/main" val="305181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483517"/>
          </a:xfrm>
          <a:noFill/>
        </p:spPr>
        <p:txBody>
          <a:bodyPr>
            <a:noAutofit/>
          </a:bodyPr>
          <a:lstStyle/>
          <a:p>
            <a:pPr marL="342900" indent="-342900" algn="l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ПАРАМЕТРЫ ГОРОДСКОГО БЮДЖЕТА В 2024 ГОДУ</a:t>
            </a:r>
            <a:endParaRPr lang="ru-RU" sz="2400" dirty="0">
              <a:solidFill>
                <a:srgbClr val="16737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85580" y="4852858"/>
            <a:ext cx="2133600" cy="273844"/>
          </a:xfrm>
        </p:spPr>
        <p:txBody>
          <a:bodyPr/>
          <a:lstStyle/>
          <a:p>
            <a:pPr>
              <a:defRPr/>
            </a:pPr>
            <a:fld id="{F2C2D5CA-DBF4-4FAE-83D1-3629217261EF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469429" y="0"/>
            <a:ext cx="6896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млн ₽</a:t>
            </a:r>
            <a:endParaRPr lang="ru-RU" sz="1400" dirty="0">
              <a:solidFill>
                <a:srgbClr val="167373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6208" y="540000"/>
            <a:ext cx="2736304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ПОКАЗАТЕЛЬ</a:t>
            </a:r>
            <a:endParaRPr lang="ru-RU" sz="1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6208" y="540000"/>
            <a:ext cx="1368152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Первая 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редакция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88208" y="540000"/>
            <a:ext cx="1512016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Уточненный 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план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44208" y="540000"/>
            <a:ext cx="2088232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Исполнение</a:t>
            </a:r>
            <a:endParaRPr lang="ru-RU" sz="16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6208" y="1332000"/>
            <a:ext cx="2736304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ДОХОДЫ</a:t>
            </a:r>
            <a:endParaRPr lang="ru-RU" sz="2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76208" y="1332000"/>
            <a:ext cx="1368152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1 398,4</a:t>
            </a:r>
            <a:endParaRPr lang="ru-RU" sz="2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88208" y="1332000"/>
            <a:ext cx="1512000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2 008,8</a:t>
            </a:r>
            <a:endParaRPr lang="ru-RU" sz="2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44208" y="1332000"/>
            <a:ext cx="2088232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2035,8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(101,3%)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6208" y="2123999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000" b="1" i="1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в т.ч. налоговые и </a:t>
            </a:r>
            <a:r>
              <a:rPr lang="ru-RU" sz="1000" b="1" i="1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неналоговые</a:t>
            </a:r>
            <a:endParaRPr lang="ru-RU" sz="1000" b="1" i="1" dirty="0">
              <a:solidFill>
                <a:srgbClr val="16737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76208" y="2124000"/>
            <a:ext cx="1368152" cy="357173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680,5</a:t>
            </a:r>
            <a:endParaRPr lang="ru-RU" sz="16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88208" y="2124000"/>
            <a:ext cx="1512000" cy="357173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822,9</a:t>
            </a:r>
            <a:endParaRPr lang="ru-RU" sz="16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444208" y="2124000"/>
            <a:ext cx="2088232" cy="357173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888,2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(107,9%)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96208" y="2556000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000" b="1" i="1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безвозмездные поступления 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76208" y="2556000"/>
            <a:ext cx="1368152" cy="357173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717,8</a:t>
            </a:r>
            <a:endParaRPr lang="ru-RU" sz="16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788208" y="2556000"/>
            <a:ext cx="1512000" cy="357173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185,9</a:t>
            </a:r>
            <a:endParaRPr lang="ru-RU" sz="16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444208" y="2556000"/>
            <a:ext cx="2088232" cy="357173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1 147,6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(107,9%)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96208" y="2988000"/>
            <a:ext cx="2736304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РАСХОДЫ</a:t>
            </a:r>
            <a:endParaRPr lang="ru-RU" sz="2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276208" y="2988000"/>
            <a:ext cx="1368152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1 429,9</a:t>
            </a:r>
            <a:endParaRPr lang="ru-RU" sz="2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788208" y="2988000"/>
            <a:ext cx="1512000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2 073,4</a:t>
            </a:r>
            <a:endParaRPr lang="ru-RU" sz="2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444208" y="2988000"/>
            <a:ext cx="2088232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1 966,4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(94,8%)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96208" y="3780000"/>
            <a:ext cx="2736304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ДЕФИЦИТ /ПРОФИЦИТ </a:t>
            </a:r>
            <a:r>
              <a:rPr lang="ru-RU" sz="1400" b="1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(-/+)</a:t>
            </a:r>
            <a:endParaRPr lang="ru-RU" sz="1400" b="1" dirty="0">
              <a:solidFill>
                <a:srgbClr val="16737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276208" y="3780000"/>
            <a:ext cx="1368152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- 31,5</a:t>
            </a:r>
            <a:endParaRPr lang="ru-RU" sz="16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788208" y="3780000"/>
            <a:ext cx="1512000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- 64,6</a:t>
            </a:r>
            <a:endParaRPr lang="ru-RU" sz="16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444208" y="3780000"/>
            <a:ext cx="2088232" cy="72008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69,4</a:t>
            </a:r>
            <a:endParaRPr lang="ru-RU" sz="16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043960" y="4587974"/>
            <a:ext cx="3600400" cy="36004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Муниципальный долг </a:t>
            </a:r>
            <a:r>
              <a:rPr lang="ru-RU" sz="1400" b="1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01.01.202</a:t>
            </a:r>
            <a:r>
              <a:rPr lang="en-US" sz="1400" b="1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1400" b="1" dirty="0">
              <a:solidFill>
                <a:srgbClr val="16737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788224" y="4587974"/>
            <a:ext cx="1512000" cy="36004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65,0</a:t>
            </a:r>
            <a:endParaRPr lang="ru-RU" sz="16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69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57188" y="-53579"/>
            <a:ext cx="8572500" cy="69651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2"/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04" y="0"/>
            <a:ext cx="9088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200" b="1" cap="all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Налоговые и неналоговые доходы</a:t>
            </a:r>
            <a:endParaRPr lang="ru-RU" sz="2200" b="1" cap="all" dirty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4860478"/>
            <a:ext cx="2133600" cy="273844"/>
          </a:xfrm>
        </p:spPr>
        <p:txBody>
          <a:bodyPr/>
          <a:lstStyle/>
          <a:p>
            <a:pPr>
              <a:defRPr/>
            </a:pPr>
            <a:fld id="{F2C2D5CA-DBF4-4FAE-83D1-3629217261EF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447287" y="911"/>
            <a:ext cx="6896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млн ₽</a:t>
            </a:r>
            <a:endParaRPr lang="ru-RU" sz="1400" dirty="0">
              <a:solidFill>
                <a:srgbClr val="055A5A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0000" y="483518"/>
            <a:ext cx="2736304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ПОКАЗАТЕЛЬ</a:t>
            </a:r>
            <a:endParaRPr lang="ru-RU" sz="1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76208" y="483518"/>
            <a:ext cx="1368152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Факт 2023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8208" y="483518"/>
            <a:ext cx="1512016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План 2024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44208" y="483518"/>
            <a:ext cx="2088232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Исполнение 2024</a:t>
            </a:r>
            <a:endParaRPr lang="ru-RU" sz="16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60000" y="2139518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Налоги на совокупный доход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76000" y="2139518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72,5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88000" y="2139518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90,1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444000" y="2139518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107,4</a:t>
            </a:r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(119,2%)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60000" y="2571518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Налоги на имущество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76000" y="2571518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22,7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88000" y="2571518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22,0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444000" y="2571518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26,1</a:t>
            </a:r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(108,6%)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60000" y="1275518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НДФЛ</a:t>
            </a:r>
            <a:endParaRPr lang="ru-RU" sz="1000" b="1" i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276000" y="1275518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583,1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788000" y="1275518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644,0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444000" y="1275518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681,2</a:t>
            </a:r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(105,8%)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60000" y="1707518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Акцизы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276000" y="1707518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7,9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788000" y="1707518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8,1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444000" y="1707518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8,7</a:t>
            </a:r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(107,4%)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60000" y="3867518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Доходы от продажи материальных и нематериальных активов 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276000" y="3867518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3,8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788000" y="3867518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3,0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444000" y="3867518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3,6</a:t>
            </a:r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(120,0%)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60000" y="4299518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Иные доходы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76000" y="4299518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5,8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788000" y="4299518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4,4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444000" y="4299518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4,6</a:t>
            </a:r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(104,5%)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60000" y="3003518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Гос.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пошлина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276000" y="3003518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7,3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788000" y="3003518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10,0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444000" y="3003518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12,8</a:t>
            </a:r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(128,0%)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60000" y="3435518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Доходы от использования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имущества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276000" y="3435518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39,0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788000" y="3435518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41,3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444000" y="3435518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43,8</a:t>
            </a:r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(106,0%)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276000" y="4727055"/>
            <a:ext cx="1368152" cy="360000"/>
          </a:xfrm>
          <a:prstGeom prst="roundRect">
            <a:avLst/>
          </a:prstGeom>
          <a:solidFill>
            <a:srgbClr val="05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742,1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788000" y="4727055"/>
            <a:ext cx="1512000" cy="360000"/>
          </a:xfrm>
          <a:prstGeom prst="roundRect">
            <a:avLst/>
          </a:prstGeom>
          <a:solidFill>
            <a:srgbClr val="05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822,9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444000" y="4727055"/>
            <a:ext cx="2088232" cy="360000"/>
          </a:xfrm>
          <a:prstGeom prst="roundRect">
            <a:avLst/>
          </a:prstGeom>
          <a:solidFill>
            <a:srgbClr val="05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888,2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(108,0%)</a:t>
            </a:r>
            <a:endParaRPr lang="ru-RU" sz="1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03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32439" y="4869656"/>
            <a:ext cx="604753" cy="273844"/>
          </a:xfrm>
        </p:spPr>
        <p:txBody>
          <a:bodyPr/>
          <a:lstStyle/>
          <a:p>
            <a:pPr>
              <a:defRPr/>
            </a:pPr>
            <a:fld id="{EF578566-F4A1-4C27-9FE3-5BFDE31B163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51470"/>
            <a:ext cx="9144000" cy="303497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342900" indent="-342900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2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БЕЗВОЗМЕЗДНЫЕ ПОСТУПЛЕНИЯ</a:t>
            </a:r>
            <a:endParaRPr lang="ru-RU" sz="2200" b="1" cap="all" dirty="0">
              <a:solidFill>
                <a:srgbClr val="055A5A"/>
              </a:solidFill>
              <a:effectLst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0000" y="540000"/>
            <a:ext cx="2736304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ПОКАЗАТЕЛЬ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6208" y="540000"/>
            <a:ext cx="1368152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Факт 2023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88208" y="540000"/>
            <a:ext cx="1512016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План 2024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44208" y="540000"/>
            <a:ext cx="2088232" cy="720080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Исполнение 2024</a:t>
            </a:r>
            <a:endParaRPr lang="ru-RU" sz="1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0000" y="2196000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Субсидии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76000" y="2196000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401,6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8000" y="2196000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971,9</a:t>
            </a:r>
            <a:endParaRPr lang="ru-RU" sz="105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44000" y="2196000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923,6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0000" y="2628000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Субвенции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76000" y="2628000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5,0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88000" y="2628000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10,1</a:t>
            </a:r>
            <a:endParaRPr lang="ru-RU" sz="105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44000" y="2628000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9,4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60000" y="1332000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БЕЗВОЗМЕЗДНЫЕ ПОСТУПЛЕНИЯ</a:t>
            </a:r>
            <a:r>
              <a:rPr lang="ru-RU" sz="11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100" b="1" u="sng" dirty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76000" y="1332000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u="sng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547,4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88000" y="1332000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u="sng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1 185,9</a:t>
            </a:r>
            <a:endParaRPr lang="ru-RU" sz="1400" b="1" u="sng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444000" y="1332000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1 147,6</a:t>
            </a:r>
            <a:endParaRPr lang="ru-RU" sz="1000" b="1" u="sng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60000" y="1764000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Дотации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76000" y="1764000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142,7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88000" y="1764000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142,7</a:t>
            </a:r>
            <a:endParaRPr lang="ru-RU" sz="105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444000" y="1764000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142,7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60000" y="3060000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Иные межбюджетные </a:t>
            </a:r>
            <a:r>
              <a:rPr lang="ru-RU" sz="105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трансферты</a:t>
            </a:r>
            <a:endParaRPr lang="ru-RU" sz="105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276000" y="3060000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0,2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788000" y="3060000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66,1</a:t>
            </a:r>
            <a:endParaRPr lang="ru-RU" sz="105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444000" y="3060000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65,7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60000" y="3492000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Прочие безвозмездные поступления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276000" y="3492000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0,0</a:t>
            </a:r>
            <a:endParaRPr lang="ru-RU" sz="105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788000" y="3492000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0,2</a:t>
            </a:r>
            <a:endParaRPr lang="ru-RU" sz="105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444000" y="3492000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11,3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60000" y="3924000"/>
            <a:ext cx="2736304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Возврат остатков субсидий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276000" y="3924000"/>
            <a:ext cx="136815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105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2,1</a:t>
            </a:r>
            <a:endParaRPr lang="ru-RU" sz="105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788000" y="3924000"/>
            <a:ext cx="1512000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05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- 5,1</a:t>
            </a:r>
            <a:endParaRPr lang="ru-RU" sz="105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444000" y="3924000"/>
            <a:ext cx="2088232" cy="360000"/>
          </a:xfrm>
          <a:prstGeom prst="roundRect">
            <a:avLst/>
          </a:prstGeom>
          <a:solidFill>
            <a:srgbClr val="DC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5D63"/>
                </a:solidFill>
                <a:latin typeface="Arial" pitchFamily="34" charset="0"/>
                <a:cs typeface="Arial" pitchFamily="34" charset="0"/>
              </a:rPr>
              <a:t>- 5,1</a:t>
            </a:r>
            <a:endParaRPr lang="ru-RU" sz="1000" b="1" dirty="0">
              <a:solidFill>
                <a:srgbClr val="005D6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67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oup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225602"/>
              </p:ext>
            </p:extLst>
          </p:nvPr>
        </p:nvGraphicFramePr>
        <p:xfrm>
          <a:off x="72000" y="3291830"/>
          <a:ext cx="8856983" cy="859628"/>
        </p:xfrm>
        <a:graphic>
          <a:graphicData uri="http://schemas.openxmlformats.org/drawingml/2006/table">
            <a:tbl>
              <a:tblPr/>
              <a:tblGrid>
                <a:gridCol w="19829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185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1851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718519"/>
                <a:gridCol w="1718519"/>
              </a:tblGrid>
              <a:tr h="254308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Динамика расходов на обслуживание долга 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тыс. ₽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254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192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</a:p>
                  </a:txBody>
                  <a:tcPr marT="27000" marB="27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</a:p>
                  </a:txBody>
                  <a:tcPr marT="27000" marB="27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</a:p>
                  </a:txBody>
                  <a:tcPr marT="27000" marB="27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</a:p>
                  </a:txBody>
                  <a:tcPr marT="27000" marB="27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2024</a:t>
                      </a:r>
                    </a:p>
                  </a:txBody>
                  <a:tcPr marT="27000" marB="27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984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839,1</a:t>
                      </a:r>
                    </a:p>
                  </a:txBody>
                  <a:tcPr marT="27000" marB="27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672,2</a:t>
                      </a:r>
                    </a:p>
                  </a:txBody>
                  <a:tcPr marT="27000" marB="27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813,5</a:t>
                      </a:r>
                    </a:p>
                  </a:txBody>
                  <a:tcPr marT="27000" marB="27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65,0</a:t>
                      </a:r>
                    </a:p>
                  </a:txBody>
                  <a:tcPr marT="27000" marB="27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65,0</a:t>
                      </a:r>
                    </a:p>
                  </a:txBody>
                  <a:tcPr marT="27000" marB="27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" name="Group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921357"/>
              </p:ext>
            </p:extLst>
          </p:nvPr>
        </p:nvGraphicFramePr>
        <p:xfrm>
          <a:off x="71500" y="555526"/>
          <a:ext cx="9001000" cy="2378438"/>
        </p:xfrm>
        <a:graphic>
          <a:graphicData uri="http://schemas.openxmlformats.org/drawingml/2006/table">
            <a:tbl>
              <a:tblPr/>
              <a:tblGrid>
                <a:gridCol w="30003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76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640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88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888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1888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629249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ПОКАЗАТЕЛЬ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тыс. ₽</a:t>
                      </a:r>
                      <a:endParaRPr lang="ru-RU" sz="1400" dirty="0" smtClean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Долг на 01.01.2024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Привлечено в 2024 году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Погашено в 2024 году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обслуживание долга 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Долг на 01.01.2025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78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419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Кредиты кредитных организаций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912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Бюджетные кредиты от других бюджетов бюджетной системы РФ (окружной кредит)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65 000,0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65,0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65 000,0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912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Бюджетные кредиты от других бюджетов бюджетной системы РФ (кредит УФК)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marT="36000" marB="360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171" y="4863721"/>
            <a:ext cx="2133600" cy="273844"/>
          </a:xfrm>
        </p:spPr>
        <p:txBody>
          <a:bodyPr/>
          <a:lstStyle/>
          <a:p>
            <a:pPr>
              <a:defRPr/>
            </a:pPr>
            <a:fld id="{F2C2D5CA-DBF4-4FAE-83D1-3629217261EF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9144000" cy="3238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q"/>
              <a:defRPr/>
            </a:pPr>
            <a:r>
              <a:rPr lang="ru-RU" sz="2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Муниципальный долг</a:t>
            </a:r>
            <a:endParaRPr lang="ru-RU" sz="2400" b="1" dirty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0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7329" y="4860384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594" y="-2214"/>
            <a:ext cx="2166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400" b="1" u="sng" dirty="0" smtClean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РАСХОДЫ</a:t>
            </a:r>
            <a:endParaRPr lang="ru-RU" sz="2400" b="1" dirty="0">
              <a:solidFill>
                <a:srgbClr val="16737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410503"/>
            <a:ext cx="1723549" cy="8002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ЖКХ </a:t>
            </a:r>
          </a:p>
          <a:p>
            <a:r>
              <a:rPr lang="ru-RU" sz="1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(55%)</a:t>
            </a:r>
          </a:p>
          <a:p>
            <a:r>
              <a:rPr lang="ru-RU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2024 – 1 091,7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65645" y="1410039"/>
            <a:ext cx="2298643" cy="8002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Общегосударственные </a:t>
            </a:r>
            <a:endParaRPr lang="ru-RU" sz="1400" b="1" dirty="0" smtClean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опросы  (15%)</a:t>
            </a:r>
          </a:p>
          <a:p>
            <a:r>
              <a:rPr lang="ru-RU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2024 – 298,7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49134" y="1410503"/>
            <a:ext cx="180684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Транспорт и дорожное хозяйство(25</a:t>
            </a:r>
            <a:r>
              <a:rPr lang="ru-RU" sz="1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%)</a:t>
            </a:r>
          </a:p>
          <a:p>
            <a:r>
              <a:rPr lang="ru-RU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2024 – 493,7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22" y="1411491"/>
            <a:ext cx="1459374" cy="8002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Социальная </a:t>
            </a:r>
            <a:endParaRPr lang="ru-RU" sz="1400" b="1" dirty="0" smtClean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Политика (3%)</a:t>
            </a:r>
          </a:p>
          <a:p>
            <a:r>
              <a:rPr lang="ru-RU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2024 – 61,9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6995" y="2931790"/>
            <a:ext cx="1366208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Образование</a:t>
            </a:r>
          </a:p>
          <a:p>
            <a:r>
              <a:rPr lang="ru-RU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2024 – 5,8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555776" y="2931790"/>
            <a:ext cx="1539204" cy="8002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Национальная </a:t>
            </a:r>
          </a:p>
          <a:p>
            <a:r>
              <a:rPr lang="ru-RU" sz="1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безопасность</a:t>
            </a:r>
          </a:p>
          <a:p>
            <a:r>
              <a:rPr lang="ru-RU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2024 – 13,7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87329" y="2931790"/>
            <a:ext cx="2151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Обслуживание </a:t>
            </a:r>
            <a:endParaRPr lang="ru-RU" sz="1400" b="1" dirty="0" smtClean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муниципального долга</a:t>
            </a:r>
            <a:endParaRPr lang="ru-RU" sz="1400" b="1" dirty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2024 – 0,07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58861" y="2997673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СМИ</a:t>
            </a:r>
          </a:p>
          <a:p>
            <a:r>
              <a:rPr lang="ru-RU" b="1" u="sng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2024 – 0,6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8600261" y="13535"/>
            <a:ext cx="54373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167373"/>
                </a:solidFill>
                <a:latin typeface="Arial" pitchFamily="34" charset="0"/>
                <a:cs typeface="Arial" pitchFamily="34" charset="0"/>
              </a:rPr>
              <a:t>млн ₽</a:t>
            </a:r>
            <a:endParaRPr lang="ru-RU" sz="10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62709" y="2787774"/>
            <a:ext cx="8657763" cy="0"/>
          </a:xfrm>
          <a:prstGeom prst="line">
            <a:avLst/>
          </a:prstGeom>
          <a:ln w="19050">
            <a:solidFill>
              <a:srgbClr val="055A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1506726" y="4227934"/>
            <a:ext cx="5854372" cy="0"/>
          </a:xfrm>
          <a:prstGeom prst="line">
            <a:avLst/>
          </a:prstGeom>
          <a:ln w="19050">
            <a:solidFill>
              <a:srgbClr val="055A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651432"/>
              </p:ext>
            </p:extLst>
          </p:nvPr>
        </p:nvGraphicFramePr>
        <p:xfrm>
          <a:off x="29594" y="699542"/>
          <a:ext cx="8790878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90878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2024 г. – 1 966,4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A5A"/>
                    </a:solidFill>
                  </a:tcPr>
                </a:tc>
              </a:tr>
            </a:tbl>
          </a:graphicData>
        </a:graphic>
      </p:graphicFrame>
      <p:cxnSp>
        <p:nvCxnSpPr>
          <p:cNvPr id="40" name="Прямая соединительная линия 39"/>
          <p:cNvCxnSpPr/>
          <p:nvPr/>
        </p:nvCxnSpPr>
        <p:spPr>
          <a:xfrm>
            <a:off x="4283968" y="1285738"/>
            <a:ext cx="6643" cy="1140428"/>
          </a:xfrm>
          <a:prstGeom prst="line">
            <a:avLst/>
          </a:prstGeom>
          <a:ln w="19050">
            <a:solidFill>
              <a:srgbClr val="055A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3961473793"/>
              </p:ext>
            </p:extLst>
          </p:nvPr>
        </p:nvGraphicFramePr>
        <p:xfrm>
          <a:off x="108000" y="1440000"/>
          <a:ext cx="576000" cy="5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3861379882"/>
              </p:ext>
            </p:extLst>
          </p:nvPr>
        </p:nvGraphicFramePr>
        <p:xfrm>
          <a:off x="4392000" y="1440000"/>
          <a:ext cx="576064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259253467"/>
              </p:ext>
            </p:extLst>
          </p:nvPr>
        </p:nvGraphicFramePr>
        <p:xfrm>
          <a:off x="2160000" y="1440000"/>
          <a:ext cx="576064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3717002914"/>
              </p:ext>
            </p:extLst>
          </p:nvPr>
        </p:nvGraphicFramePr>
        <p:xfrm>
          <a:off x="7056000" y="1440000"/>
          <a:ext cx="576064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8633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855341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08" y="0"/>
            <a:ext cx="32860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Жилищное хозяйство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627534"/>
            <a:ext cx="1800200" cy="792088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 </a:t>
            </a:r>
            <a:r>
              <a:rPr lang="ru-RU" b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178,8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млн ₽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339856"/>
              </p:ext>
            </p:extLst>
          </p:nvPr>
        </p:nvGraphicFramePr>
        <p:xfrm>
          <a:off x="107504" y="1635645"/>
          <a:ext cx="5328592" cy="3142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8592"/>
              </a:tblGrid>
              <a:tr h="591615">
                <a:tc>
                  <a:txBody>
                    <a:bodyPr/>
                    <a:lstStyle/>
                    <a:p>
                      <a:pPr algn="just"/>
                      <a:r>
                        <a:rPr lang="ru-RU" sz="1600" b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Проведение мероприятий по выкупу жилых помещений (29 выплат)</a:t>
                      </a:r>
                      <a:endParaRPr lang="ru-RU" sz="1600" b="0" dirty="0">
                        <a:solidFill>
                          <a:srgbClr val="16738C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884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dirty="0" smtClean="0">
                          <a:solidFill>
                            <a:srgbClr val="167373"/>
                          </a:solidFill>
                          <a:latin typeface="Arial" pitchFamily="34" charset="0"/>
                          <a:cs typeface="Arial" pitchFamily="34" charset="0"/>
                        </a:rPr>
                        <a:t>151,9 млн 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8841">
                <a:tc>
                  <a:txBody>
                    <a:bodyPr/>
                    <a:lstStyle/>
                    <a:p>
                      <a:pPr algn="just"/>
                      <a:r>
                        <a:rPr lang="ru-RU" sz="1600" b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Компенсация выплат для расселения граждан из жилых помещений в домах, признанных аварийными (3 выплаты)</a:t>
                      </a:r>
                      <a:endParaRPr lang="ru-RU" sz="1600" b="0" dirty="0">
                        <a:solidFill>
                          <a:srgbClr val="16738C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884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dirty="0" smtClean="0">
                          <a:solidFill>
                            <a:srgbClr val="167373"/>
                          </a:solidFill>
                          <a:latin typeface="Arial" pitchFamily="34" charset="0"/>
                          <a:cs typeface="Arial" pitchFamily="34" charset="0"/>
                        </a:rPr>
                        <a:t>17,0 млн 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1615"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Обеспечение сокращения непригодного для проживания жилищного фонда (2 выплаты)</a:t>
                      </a:r>
                      <a:endParaRPr lang="ru-RU" sz="1600" b="0" dirty="0">
                        <a:solidFill>
                          <a:srgbClr val="16738C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8841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dirty="0" smtClean="0">
                          <a:solidFill>
                            <a:srgbClr val="167373"/>
                          </a:solidFill>
                          <a:latin typeface="Arial" pitchFamily="34" charset="0"/>
                          <a:cs typeface="Arial" pitchFamily="34" charset="0"/>
                        </a:rPr>
                        <a:t>9,9 млн 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6" r="51702" b="118"/>
          <a:stretch/>
        </p:blipFill>
        <p:spPr bwMode="auto">
          <a:xfrm>
            <a:off x="5459896" y="-20538"/>
            <a:ext cx="3684104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16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4869656"/>
            <a:ext cx="2133600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2" y="43994"/>
            <a:ext cx="38066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Коммунальное хозяйство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555526"/>
            <a:ext cx="1800200" cy="792088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 </a:t>
            </a:r>
            <a:r>
              <a:rPr lang="ru-RU" b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443,5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млн 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2" y="1889413"/>
            <a:ext cx="682171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08000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Техническое перевооружение котельной № 14                                  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   по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ул. Рабочая, 18А</a:t>
            </a:r>
            <a:r>
              <a:rPr lang="ru-RU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53,7 млн ₽</a:t>
            </a:r>
            <a:r>
              <a:rPr lang="en-US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b="1" u="sng" dirty="0" smtClean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  <a:p>
            <a:pPr lvl="0" indent="-108000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600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Ремонт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канализационного коллектора по ул.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Ленина </a:t>
            </a: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75,9 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</a:p>
          <a:p>
            <a:pPr lvl="0" indent="-108000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600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Подготовка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к осенне-зимнему периоду  </a:t>
            </a: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15,8 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</a:p>
          <a:p>
            <a:pPr lvl="0" indent="-108000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600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Восстановление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платежеспособности МУ ПОК и ТС</a:t>
            </a: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257,2 млн ₽</a:t>
            </a:r>
            <a:endParaRPr lang="ru-RU" dirty="0" smtClean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  <a:p>
            <a:pPr indent="-108000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Вывоз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стоков из септиков жилых домов </a:t>
            </a: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5,8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  <a:endParaRPr lang="ru-RU" sz="1600" b="1" u="sng" dirty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  <a:p>
            <a:pPr indent="-108000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Предоставление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услуг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общественных бань </a:t>
            </a:r>
            <a:r>
              <a:rPr lang="ru-RU" sz="1600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24,9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  <a:r>
              <a:rPr lang="ru-RU" sz="1600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indent="-108000"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ru-RU" sz="1600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 Приобретение </a:t>
            </a:r>
            <a:r>
              <a:rPr lang="ru-RU" sz="1600" dirty="0">
                <a:solidFill>
                  <a:srgbClr val="16738C"/>
                </a:solidFill>
                <a:latin typeface="Arial" pitchFamily="34" charset="0"/>
                <a:cs typeface="Arial" pitchFamily="34" charset="0"/>
              </a:rPr>
              <a:t>материалов </a:t>
            </a:r>
            <a:r>
              <a:rPr lang="ru-RU" sz="1600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3,4 </a:t>
            </a:r>
            <a:r>
              <a:rPr lang="ru-RU" sz="1600" b="1" u="sng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млн </a:t>
            </a:r>
            <a:r>
              <a:rPr lang="ru-RU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₽</a:t>
            </a:r>
            <a:r>
              <a:rPr lang="en-US" sz="1600" b="1" u="sng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600" b="1" u="sng" dirty="0" smtClean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s://www.adm-nmar.ru/upload/resize_cache/iblock/070/z4gjh04w3kfdqtjppei0actt2csqojdq/773_430_28131593fb84486e66f8caa38cc919c9e/Diana-foto-_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200" y="288000"/>
            <a:ext cx="2265071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4" r="27935"/>
          <a:stretch/>
        </p:blipFill>
        <p:spPr bwMode="auto">
          <a:xfrm>
            <a:off x="2712721" y="500474"/>
            <a:ext cx="853440" cy="10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www.adm-nmar.ru/upload/iblock/e5f/n4yec0a6yvnz3flfzp3a28w91ylmku58/_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600" y="3535200"/>
            <a:ext cx="2264400" cy="150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600" y="288000"/>
            <a:ext cx="2265068" cy="12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600" y="1692000"/>
            <a:ext cx="2264400" cy="169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209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844" y="3579494"/>
            <a:ext cx="2264660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76456" y="4849048"/>
            <a:ext cx="449218" cy="273844"/>
          </a:xfrm>
        </p:spPr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286" y="43934"/>
            <a:ext cx="6153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Благоустройство </a:t>
            </a:r>
            <a:r>
              <a:rPr lang="ru-RU" sz="1100" b="1" dirty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(Формирование комфортной городской </a:t>
            </a:r>
            <a:r>
              <a:rPr lang="ru-RU" sz="1100" b="1" dirty="0" smtClean="0">
                <a:solidFill>
                  <a:srgbClr val="055A5A"/>
                </a:solidFill>
                <a:latin typeface="Arial" pitchFamily="34" charset="0"/>
                <a:cs typeface="Arial" pitchFamily="34" charset="0"/>
              </a:rPr>
              <a:t>среды)</a:t>
            </a:r>
            <a:endParaRPr lang="ru-RU" sz="1100" b="1" dirty="0">
              <a:solidFill>
                <a:srgbClr val="055A5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555526"/>
            <a:ext cx="1800200" cy="792088"/>
          </a:xfrm>
          <a:prstGeom prst="roundRect">
            <a:avLst/>
          </a:prstGeom>
          <a:solidFill>
            <a:srgbClr val="16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2024 </a:t>
            </a:r>
            <a:r>
              <a:rPr lang="ru-RU" b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271,1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млн ₽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405919"/>
              </p:ext>
            </p:extLst>
          </p:nvPr>
        </p:nvGraphicFramePr>
        <p:xfrm>
          <a:off x="179512" y="1813072"/>
          <a:ext cx="6480474" cy="3206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474"/>
              </a:tblGrid>
              <a:tr h="4158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2000" b="0" u="sng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Общественные территории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5821">
                <a:tc>
                  <a:txBody>
                    <a:bodyPr/>
                    <a:lstStyle/>
                    <a:p>
                      <a:pPr marL="0" marR="0" indent="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Берег Качгортинской курьи</a:t>
                      </a:r>
                      <a:r>
                        <a:rPr lang="ru-RU" sz="1500" b="1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ru-RU" sz="1500" b="1" u="sng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43,8 млн 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8860">
                <a:tc>
                  <a:txBody>
                    <a:bodyPr/>
                    <a:lstStyle/>
                    <a:p>
                      <a:pPr marL="0" marR="0" indent="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Магазин "Близнецы</a:t>
                      </a:r>
                      <a:r>
                        <a:rPr lang="ru-RU" sz="1500" b="0" baseline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500" b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"ул. Ленина д. 29</a:t>
                      </a:r>
                      <a:r>
                        <a:rPr lang="ru-RU" sz="1500" b="1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  – </a:t>
                      </a:r>
                      <a:r>
                        <a:rPr lang="ru-RU" sz="1500" b="1" u="sng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58,5 млн 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8860">
                <a:tc>
                  <a:txBody>
                    <a:bodyPr/>
                    <a:lstStyle/>
                    <a:p>
                      <a:pPr marL="0" marR="0" indent="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Ул. 60-летия СССР д.9 и ул. Ленина д.46</a:t>
                      </a:r>
                      <a:r>
                        <a:rPr lang="ru-RU" sz="1500" b="1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ru-RU" sz="1500" b="1" u="sng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28,9 млн 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01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2000" b="0" u="sng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Дворовые территории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5821">
                <a:tc>
                  <a:txBody>
                    <a:bodyPr/>
                    <a:lstStyle/>
                    <a:p>
                      <a:pPr marL="0" marR="0" lvl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Ул. Выучейского, д.22, ул. Ненецкая, д.2, д. 4 (1 этап)</a:t>
                      </a: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6738C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</a:t>
                      </a: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55A5A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15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55A5A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2,7 млн 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5821">
                <a:tc>
                  <a:txBody>
                    <a:bodyPr/>
                    <a:lstStyle/>
                    <a:p>
                      <a:pPr marL="0" marR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500" b="0" u="none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Ул. 60-летия СССР д.9 и ул. Ленина д.46</a:t>
                      </a:r>
                      <a:r>
                        <a:rPr lang="ru-RU" sz="1500" b="1" u="none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lang="ru-RU" sz="1500" b="1" u="sng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21,6 млн 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5821">
                <a:tc>
                  <a:txBody>
                    <a:bodyPr/>
                    <a:lstStyle/>
                    <a:p>
                      <a:pPr marL="0" marR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500" b="0" u="none" baseline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Территория в микрорайоне "Старый аэропорт" </a:t>
                      </a:r>
                      <a:r>
                        <a:rPr lang="ru-RU" sz="1500" b="1" u="none" baseline="0" dirty="0" smtClean="0">
                          <a:solidFill>
                            <a:srgbClr val="16738C"/>
                          </a:solidFill>
                          <a:latin typeface="Arial" pitchFamily="34" charset="0"/>
                          <a:cs typeface="Arial" pitchFamily="34" charset="0"/>
                        </a:rPr>
                        <a:t>– </a:t>
                      </a:r>
                      <a:r>
                        <a:rPr lang="ru-RU" sz="1500" b="1" u="sng" dirty="0" smtClean="0">
                          <a:solidFill>
                            <a:srgbClr val="055A5A"/>
                          </a:solidFill>
                          <a:latin typeface="Arial" pitchFamily="34" charset="0"/>
                          <a:cs typeface="Arial" pitchFamily="34" charset="0"/>
                        </a:rPr>
                        <a:t>4,1 млн ₽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255" y="1923494"/>
            <a:ext cx="2257850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255" y="520100"/>
            <a:ext cx="2257850" cy="1292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499" y="520100"/>
            <a:ext cx="2324341" cy="1292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282" y="520100"/>
            <a:ext cx="2324344" cy="1292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07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43358</TotalTime>
  <Words>1102</Words>
  <Application>Microsoft Office PowerPoint</Application>
  <PresentationFormat>Экран (16:9)</PresentationFormat>
  <Paragraphs>267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ПАРАМЕТРЫ ГОРОДСКОГО БЮДЖЕТА В 2024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термины и понятия</dc:title>
  <dc:creator>Alex</dc:creator>
  <cp:lastModifiedBy>Касаткина Ирина Сергеевна</cp:lastModifiedBy>
  <cp:revision>2587</cp:revision>
  <cp:lastPrinted>2024-05-27T06:01:11Z</cp:lastPrinted>
  <dcterms:created xsi:type="dcterms:W3CDTF">2016-02-18T11:57:44Z</dcterms:created>
  <dcterms:modified xsi:type="dcterms:W3CDTF">2025-04-24T06:14:49Z</dcterms:modified>
</cp:coreProperties>
</file>